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latypi Medium" panose="020B0604020202020204" charset="0"/>
      <p:regular r:id="rId13"/>
    </p:embeddedFont>
    <p:embeddedFont>
      <p:font typeface="Source Serif 4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53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Sentiment Analysis of Amazon Fine Food Reviews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9" y="55776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Internship Project | Prajyot Datta Padol | 31st January 2026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91759"/>
            <a:ext cx="2996565" cy="426244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759744"/>
            <a:ext cx="27243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CONCLUSION &amp; FUTURE WORK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208728"/>
            <a:ext cx="9300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Project Outcomes and Next Steps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257669"/>
            <a:ext cx="6407944" cy="3280053"/>
          </a:xfrm>
          <a:prstGeom prst="roundRect">
            <a:avLst>
              <a:gd name="adj" fmla="val 1037"/>
            </a:avLst>
          </a:prstGeom>
          <a:solidFill>
            <a:srgbClr val="F9F7F7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3484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3974902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Successfully implemented sentiment analysis pipeline with SVM selected as the final model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0604" y="4836795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Achieved reliable classification of customer reviews into positive, neutral, and negative sentiments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257669"/>
            <a:ext cx="6408063" cy="3280053"/>
          </a:xfrm>
          <a:prstGeom prst="roundRect">
            <a:avLst>
              <a:gd name="adj" fmla="val 1037"/>
            </a:avLst>
          </a:prstGeom>
          <a:solidFill>
            <a:srgbClr val="F9F7F7"/>
          </a:solidFill>
          <a:ln/>
        </p:spPr>
      </p:sp>
      <p:sp>
        <p:nvSpPr>
          <p:cNvPr id="10" name="Text 8"/>
          <p:cNvSpPr/>
          <p:nvPr/>
        </p:nvSpPr>
        <p:spPr>
          <a:xfrm>
            <a:off x="7655362" y="3484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55362" y="3974902"/>
            <a:ext cx="5954435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Address class imbalance using SMOTE or weighted loss functions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Explore deep learning models (LSTM, BERT) for improved accuracy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Deploy as a web application for real-time sentiment analysis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55157" y="483037"/>
            <a:ext cx="1298734" cy="304681"/>
          </a:xfrm>
          <a:prstGeom prst="roundRect">
            <a:avLst>
              <a:gd name="adj" fmla="val 6918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1360527" y="535662"/>
            <a:ext cx="1087993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INTRODUCTION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255157" y="842010"/>
            <a:ext cx="7532608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Understanding Sentiment Analysis</a:t>
            </a:r>
            <a:endParaRPr lang="en-US" sz="3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7" y="1747838"/>
            <a:ext cx="5845850" cy="58458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37013" y="1717238"/>
            <a:ext cx="5845850" cy="747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Sentiment analysis is a natural language processing technique that automatically identifies and extracts emotional tone from text data. It enables businesses to understand customer opinions at scale.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37013" y="2587228"/>
            <a:ext cx="5845850" cy="996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For e-commerce platforms, analysing product reviews helps companies gauge customer satisfaction, identify product issues early, and make data-driven decisions to improve offerings and customer experience.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24990"/>
            <a:ext cx="2266712" cy="426244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892975"/>
            <a:ext cx="19945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PROBLEM STATEMENT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341959"/>
            <a:ext cx="94209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Automating Review Classification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3390900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6" name="Text 4"/>
          <p:cNvSpPr/>
          <p:nvPr/>
        </p:nvSpPr>
        <p:spPr>
          <a:xfrm>
            <a:off x="1020604" y="3617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0604" y="410813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Automatically classify product reviews into sentiment categories without manual intervention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90900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9" name="Text 7"/>
          <p:cNvSpPr/>
          <p:nvPr/>
        </p:nvSpPr>
        <p:spPr>
          <a:xfrm>
            <a:off x="5443776" y="3617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43776" y="410813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Three sentiment classes: Positive, Neutral, and Negative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390900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12" name="Text 10"/>
          <p:cNvSpPr/>
          <p:nvPr/>
        </p:nvSpPr>
        <p:spPr>
          <a:xfrm>
            <a:off x="9866948" y="3617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66948" y="410813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Process thousands of reviews efficiently whilst maintaining high classification accuracy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6788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Manual review analysis is time-consuming and subjective. Machine learning offers a scalable, consistent approach to understanding customer sentiment across large datasets.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35085"/>
            <a:ext cx="740093" cy="426244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703070"/>
            <a:ext cx="4679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DATA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52055"/>
            <a:ext cx="98688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Amazon Fine Food Reviews Dataset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630436" y="3200995"/>
            <a:ext cx="5891570" cy="3393519"/>
          </a:xfrm>
          <a:prstGeom prst="roundRect">
            <a:avLst>
              <a:gd name="adj" fmla="val 1003"/>
            </a:avLst>
          </a:prstGeom>
          <a:solidFill>
            <a:srgbClr val="3E2513"/>
          </a:solidFill>
          <a:ln/>
        </p:spPr>
      </p:sp>
      <p:sp>
        <p:nvSpPr>
          <p:cNvPr id="6" name="Text 4"/>
          <p:cNvSpPr/>
          <p:nvPr/>
        </p:nvSpPr>
        <p:spPr>
          <a:xfrm>
            <a:off x="857250" y="3427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57250" y="4008953"/>
            <a:ext cx="54379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Real-world customer reviews from Amazon's Fine Food category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57250" y="4938832"/>
            <a:ext cx="5437942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Review text (written feedback)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Score ratings (1-5 stars)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Authentic customer opinions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919674" y="3427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Why This Dataset?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919674" y="4008953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Amazon Fine Food Reviews dataset provides genuine customer feedback with associated numerical ratings, making it ideal for supervised learning.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919674" y="5301734"/>
            <a:ext cx="69244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Reviews span various food products, offering diverse language patterns and sentiment expressions typical of e-commerce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28142"/>
            <a:ext cx="1129189" cy="426244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96127"/>
            <a:ext cx="85701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45112"/>
            <a:ext cx="7302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Exploratory Data Analysis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383" y="2381877"/>
            <a:ext cx="4133071" cy="214419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600771" y="479590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B2312"/>
          </a:solidFill>
          <a:ln/>
        </p:spPr>
      </p:sp>
      <p:sp>
        <p:nvSpPr>
          <p:cNvPr id="7" name="Text 4"/>
          <p:cNvSpPr/>
          <p:nvPr/>
        </p:nvSpPr>
        <p:spPr>
          <a:xfrm>
            <a:off x="1953190" y="4795900"/>
            <a:ext cx="8460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Positive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3277104" y="4795900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75A2E"/>
          </a:solidFill>
          <a:ln/>
        </p:spPr>
      </p:sp>
      <p:sp>
        <p:nvSpPr>
          <p:cNvPr id="9" name="Text 6"/>
          <p:cNvSpPr/>
          <p:nvPr/>
        </p:nvSpPr>
        <p:spPr>
          <a:xfrm>
            <a:off x="3621300" y="4795900"/>
            <a:ext cx="81462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Neutral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058489" y="483602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2976C"/>
          </a:solidFill>
          <a:ln/>
        </p:spPr>
      </p:sp>
      <p:sp>
        <p:nvSpPr>
          <p:cNvPr id="11" name="Text 8"/>
          <p:cNvSpPr/>
          <p:nvPr/>
        </p:nvSpPr>
        <p:spPr>
          <a:xfrm>
            <a:off x="5440188" y="4856113"/>
            <a:ext cx="93535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Negative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736738" y="2529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Findings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736738" y="301120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dataset exhibits a significant class imbalance, with the majority of reviews expressing positive sentiment.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736738" y="3793663"/>
            <a:ext cx="6592579" cy="337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distribution reflects typical e-commerce patterns where satisfied customers are more likely to leave reviews. However, this imbalance presents challenges for model training, particularly in accurately identifying neutral and negative sentiments.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dataset is highly imbalanced, with positive reviews dominating. This affects the model learning and makes neutral and negative sentiment harder to classify.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504C49"/>
              </a:solidFill>
              <a:latin typeface="Source Serif 4" pitchFamily="34" charset="0"/>
              <a:ea typeface="Source Serif 4" pitchFamily="34" charset="-122"/>
              <a:cs typeface="Source Serif 4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02212A-5651-B7DA-E0DC-D4FA3A3C0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182" y="5176392"/>
            <a:ext cx="4709058" cy="2775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27102"/>
            <a:ext cx="1756053" cy="426244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695087"/>
            <a:ext cx="148387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PREPROCESSING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44072"/>
            <a:ext cx="76530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Text Preprocessing Pipeline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3012"/>
            <a:ext cx="6521410" cy="907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327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Lowercasing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81750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Convert all text to lowercase for consistency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93012"/>
            <a:ext cx="6521410" cy="9072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42014" y="33270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Character Removal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42014" y="3817501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Remove special characters and punctuation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07218"/>
            <a:ext cx="6521410" cy="9072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20604" y="5541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Stopword Removal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20604" y="603170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Eliminate common words using scikit-learn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407218"/>
            <a:ext cx="6521410" cy="90725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42014" y="5541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Clean Text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542014" y="6031706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Output ready for feature extraction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793790" y="68765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Text preprocessing standardises review text and removes noise, ensuring that machine learning models focus on meaningful sentiment-bearing words rather than formatting variations or common filler words.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55157" y="483037"/>
            <a:ext cx="929997" cy="304681"/>
          </a:xfrm>
          <a:prstGeom prst="roundRect">
            <a:avLst>
              <a:gd name="adj" fmla="val 6918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1360527" y="535662"/>
            <a:ext cx="719257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FEATURES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255157" y="842010"/>
            <a:ext cx="6735842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Feature Extraction with TF-IDF</a:t>
            </a:r>
            <a:endParaRPr lang="en-US" sz="3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157" y="1747838"/>
            <a:ext cx="5845850" cy="58458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37013" y="1730812"/>
            <a:ext cx="304657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Converting Text to Numbers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37013" y="2141220"/>
            <a:ext cx="5845850" cy="747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TF-IDF (Term Frequency–Inverse Document Frequency) transforms text into numerical features that machine learning algorithms can process.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7013" y="3011210"/>
            <a:ext cx="5845850" cy="747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It weighs words by their importance: frequent terms in a document but rare across all documents receive higher scores, capturing distinctive sentiment indicators.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537013" y="3881199"/>
            <a:ext cx="5845850" cy="498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This vectorisation enables mathematical operations whilst preserving semantic meaning.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94554"/>
            <a:ext cx="1364218" cy="426244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262539"/>
            <a:ext cx="10920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MODELLING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11523"/>
            <a:ext cx="10036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Machine Learning Models Evaluated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0464"/>
            <a:ext cx="2411968" cy="2411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455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Naive Bayes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94633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Probabilistic classifier based on Bayes' theorem, efficient for text classification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760464"/>
            <a:ext cx="2411968" cy="24119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5455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594633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Linear model that estimates probability of sentiment classes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760464"/>
            <a:ext cx="2411968" cy="24119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5455920"/>
            <a:ext cx="3386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Support Vector Machine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594633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Finds optimal decision boundary to separate sentiment classes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91540"/>
            <a:ext cx="1049060" cy="426244"/>
          </a:xfrm>
          <a:prstGeom prst="roundRect">
            <a:avLst>
              <a:gd name="adj" fmla="val 6386"/>
            </a:avLst>
          </a:prstGeom>
          <a:solidFill>
            <a:srgbClr val="F3E3D8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59525"/>
            <a:ext cx="77688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RESULTS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08509"/>
            <a:ext cx="85426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Performance Evaluation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599521" y="2684264"/>
            <a:ext cx="44730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SVM Achieved Highest Accuracy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326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Support Vector Machine model demonstrated superior performance across all sentiment classes, particularly excelling at identifying positive reviews.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4558189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4" pitchFamily="34" charset="0"/>
                <a:ea typeface="Source Serif 4" pitchFamily="34" charset="-122"/>
                <a:cs typeface="Source Serif 4" pitchFamily="34" charset="-120"/>
              </a:rPr>
              <a:t>The confusion matrix reveals strong diagonal values, indicating correct classifications. However, neutral reviews proved more challenging due to their subtle linguistic characteristics and smaller sample size in the training data.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DF71D8-ECEE-BFD0-0035-4F559F4A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2" y="2305621"/>
            <a:ext cx="6124945" cy="45154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613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Platypi Medium</vt:lpstr>
      <vt:lpstr>Source Serif 4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prajyotpadol@gmail.com</cp:lastModifiedBy>
  <cp:revision>4</cp:revision>
  <dcterms:created xsi:type="dcterms:W3CDTF">2026-01-28T17:30:59Z</dcterms:created>
  <dcterms:modified xsi:type="dcterms:W3CDTF">2026-01-28T17:45:29Z</dcterms:modified>
</cp:coreProperties>
</file>